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555" r:id="rId2"/>
    <p:sldId id="556" r:id="rId3"/>
    <p:sldId id="557" r:id="rId4"/>
    <p:sldId id="256" r:id="rId5"/>
    <p:sldId id="263" r:id="rId6"/>
    <p:sldId id="396" r:id="rId7"/>
    <p:sldId id="551" r:id="rId8"/>
    <p:sldId id="538" r:id="rId9"/>
    <p:sldId id="542" r:id="rId10"/>
    <p:sldId id="549" r:id="rId11"/>
    <p:sldId id="540" r:id="rId12"/>
    <p:sldId id="539" r:id="rId13"/>
    <p:sldId id="541" r:id="rId14"/>
    <p:sldId id="553" r:id="rId15"/>
    <p:sldId id="554" r:id="rId16"/>
    <p:sldId id="552" r:id="rId17"/>
    <p:sldId id="351" r:id="rId18"/>
    <p:sldId id="550" r:id="rId19"/>
    <p:sldId id="450" r:id="rId20"/>
    <p:sldId id="55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E1E1E1"/>
    <a:srgbClr val="9CBD8D"/>
    <a:srgbClr val="D5E3CF"/>
    <a:srgbClr val="8C1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59" autoAdjust="0"/>
    <p:restoredTop sz="93880" autoAdjust="0"/>
  </p:normalViewPr>
  <p:slideViewPr>
    <p:cSldViewPr snapToGrid="0">
      <p:cViewPr varScale="1">
        <p:scale>
          <a:sx n="85" d="100"/>
          <a:sy n="85" d="100"/>
        </p:scale>
        <p:origin x="39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21817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5001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8555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1977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9284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7540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9509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91199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29930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15301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9779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1503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688573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62320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4/03/2020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170972" y="847555"/>
            <a:ext cx="747673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A characteristic is a feature of an object.</a:t>
            </a:r>
          </a:p>
          <a:p>
            <a:endParaRPr lang="en-AU" sz="2800" dirty="0"/>
          </a:p>
          <a:p>
            <a:r>
              <a:rPr lang="en-AU" sz="2800" dirty="0" smtClean="0"/>
              <a:t>On your whiteboard, list 3 characteristics these animals have in common.</a:t>
            </a:r>
          </a:p>
          <a:p>
            <a:endParaRPr lang="en-AU" sz="2800" dirty="0"/>
          </a:p>
          <a:p>
            <a:r>
              <a:rPr lang="en-AU" sz="2800" dirty="0" smtClean="0"/>
              <a:t>On your whiteboard, list 2 characteristics that are different between the animals.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7972" y="2044978"/>
            <a:ext cx="3313069" cy="25179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7972" y="4469390"/>
            <a:ext cx="3313069" cy="220469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7972" y="148208"/>
            <a:ext cx="3313069" cy="22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55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Taste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tongue is covered in thousands of taste buds.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Each taste bud contains receptor cells that react to chemicals in food.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Taste buds recognise sweet, salty, sour, and bitter tastes.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Information from the taste buds is transferred to the brain to recognise what is being eaten.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1539" t="37937" r="14272" b="29688"/>
          <a:stretch/>
        </p:blipFill>
        <p:spPr>
          <a:xfrm>
            <a:off x="1432597" y="4078778"/>
            <a:ext cx="6093193" cy="2048861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15892"/>
              </p:ext>
            </p:extLst>
          </p:nvPr>
        </p:nvGraphicFramePr>
        <p:xfrm>
          <a:off x="9523075" y="161015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How does our brain recognise what is being eaten?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7195611"/>
              </p:ext>
            </p:extLst>
          </p:nvPr>
        </p:nvGraphicFramePr>
        <p:xfrm>
          <a:off x="9523074" y="1641924"/>
          <a:ext cx="2463077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Think,</a:t>
                      </a:r>
                      <a:r>
                        <a:rPr lang="en-AU" baseline="0" dirty="0" smtClean="0"/>
                        <a:t> pair, share: Name a situation to which our taste buds would respond.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83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Smell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Nostrils contain chemical receptors that detect chemicals in the air.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These receptors then send signals to the brain to interpret what we are smelling.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Smell is closely linked to taste.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1508" t="17540" r="13652" b="20116"/>
          <a:stretch/>
        </p:blipFill>
        <p:spPr>
          <a:xfrm>
            <a:off x="3674225" y="3371574"/>
            <a:ext cx="4976553" cy="3189940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2478672"/>
              </p:ext>
            </p:extLst>
          </p:nvPr>
        </p:nvGraphicFramePr>
        <p:xfrm>
          <a:off x="9523075" y="161015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do chemical receptors in the nose do?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711023"/>
              </p:ext>
            </p:extLst>
          </p:nvPr>
        </p:nvGraphicFramePr>
        <p:xfrm>
          <a:off x="9523074" y="1597590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Think,</a:t>
                      </a:r>
                      <a:r>
                        <a:rPr lang="en-AU" baseline="0" dirty="0" smtClean="0"/>
                        <a:t> pair, share: Why are the senses of smell and taste closely linked?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2728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-1" y="732983"/>
            <a:ext cx="95230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Touch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Touch is felt all over the body through the skin.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bottom layer of skin (dermis) contain receptors that detect heat, cold, pressure, and pain.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Information is sent from these receptors to the brain for interpretation and processing.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5176707"/>
              </p:ext>
            </p:extLst>
          </p:nvPr>
        </p:nvGraphicFramePr>
        <p:xfrm>
          <a:off x="9523076" y="164542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do touch receptors detect?</a:t>
                      </a:r>
                      <a:endParaRPr lang="en-AU" dirty="0"/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5092740"/>
              </p:ext>
            </p:extLst>
          </p:nvPr>
        </p:nvGraphicFramePr>
        <p:xfrm>
          <a:off x="9523076" y="1361504"/>
          <a:ext cx="2463077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 smtClean="0"/>
                        <a:t>Think, pair, share: what are two situations in which our bodies would respond to pressure?</a:t>
                      </a:r>
                      <a:endParaRPr lang="en-A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6165" t="18263" r="21339" b="17719"/>
          <a:stretch/>
        </p:blipFill>
        <p:spPr>
          <a:xfrm>
            <a:off x="4932219" y="2934561"/>
            <a:ext cx="4516582" cy="367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965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386300" y="4527090"/>
            <a:ext cx="6508365" cy="114434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The stimulus in this situation is heat. The stimulus organ is the skin, and the response is removing </a:t>
            </a:r>
            <a:r>
              <a:rPr lang="en-AU" sz="2800" dirty="0">
                <a:solidFill>
                  <a:srgbClr val="00B050"/>
                </a:solidFill>
                <a:latin typeface="+mn-lt"/>
              </a:rPr>
              <a:t>her </a:t>
            </a: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jumper.</a:t>
            </a:r>
            <a:endParaRPr lang="en-AU" sz="280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695573"/>
            <a:ext cx="43866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Heather takes off her jumper on a hot day.</a:t>
            </a:r>
            <a:endParaRPr lang="en-AU" sz="28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233208"/>
              </p:ext>
            </p:extLst>
          </p:nvPr>
        </p:nvGraphicFramePr>
        <p:xfrm>
          <a:off x="1244" y="830358"/>
          <a:ext cx="4526421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26421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Stimulus-Response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 organ/receptor.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response.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794" y="574444"/>
            <a:ext cx="4248150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839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386300" y="4527090"/>
            <a:ext cx="6508365" cy="114434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The stimulus in this situation is light. The stimulus organ is the eye, and the response is shutting her eyes to block the light.</a:t>
            </a:r>
            <a:endParaRPr lang="en-AU" sz="280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695573"/>
            <a:ext cx="47770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Rachel’s mum turns on her bedroom lights to wake her up.</a:t>
            </a:r>
            <a:endParaRPr lang="en-AU" sz="28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1244" y="830358"/>
          <a:ext cx="4526421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26421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Stimulus-Response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 organ/receptor.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response.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932" y="189634"/>
            <a:ext cx="346710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93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386300" y="4527090"/>
            <a:ext cx="6508365" cy="114434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The stimulus in this situation is pain. The stimulus organ is the skin, and the response is stepping off of the pin.</a:t>
            </a:r>
            <a:endParaRPr lang="en-AU" sz="280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695573"/>
            <a:ext cx="4777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Annie steps on a pin.</a:t>
            </a:r>
            <a:endParaRPr lang="en-AU" sz="28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1244" y="830358"/>
          <a:ext cx="4526421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26421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Stimulus-Response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 organ/receptor.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response.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19"/>
          <a:stretch/>
        </p:blipFill>
        <p:spPr>
          <a:xfrm>
            <a:off x="7726766" y="440595"/>
            <a:ext cx="3133725" cy="340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07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386300" y="4527090"/>
            <a:ext cx="6508365" cy="114434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The stimulus in this situation is smell. The stimulus organ is the nose, and the response is blocking the passage of air to the nose.</a:t>
            </a:r>
            <a:endParaRPr lang="en-AU" sz="280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695573"/>
            <a:ext cx="43866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Robbie walks by some old and rotting fish.</a:t>
            </a:r>
            <a:endParaRPr lang="en-AU" sz="28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1244" y="830358"/>
          <a:ext cx="4526421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26421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Stimulus-Response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 organ/receptor.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response.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755" y="886518"/>
            <a:ext cx="297180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52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Relevance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0457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Our bodies are complex organisms that are constantly interpreting external and internal information.</a:t>
            </a:r>
            <a:endParaRPr lang="en-AU" sz="2800" dirty="0"/>
          </a:p>
          <a:p>
            <a:endParaRPr lang="en-AU" sz="2800" dirty="0"/>
          </a:p>
          <a:p>
            <a:r>
              <a:rPr lang="en-AU" sz="2800" dirty="0"/>
              <a:t>Knowing about </a:t>
            </a:r>
            <a:r>
              <a:rPr lang="en-AU" sz="2800" dirty="0" smtClean="0"/>
              <a:t>the senses and sense organs will help you understand how we respond to changes in the world around us.</a:t>
            </a:r>
          </a:p>
        </p:txBody>
      </p:sp>
    </p:spTree>
    <p:extLst>
      <p:ext uri="{BB962C8B-B14F-4D97-AF65-F5344CB8AC3E}">
        <p14:creationId xmlns:p14="http://schemas.microsoft.com/office/powerpoint/2010/main" val="409268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</a:t>
            </a:r>
            <a:r>
              <a:rPr lang="en-AU" sz="3200" dirty="0" smtClean="0"/>
              <a:t>Closure</a:t>
            </a:r>
            <a:endParaRPr lang="en-AU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-6294" y="732983"/>
            <a:ext cx="105246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Explain the difference between a stimulus and a receptor.</a:t>
            </a:r>
          </a:p>
          <a:p>
            <a:endParaRPr lang="en-AU" sz="2800" dirty="0"/>
          </a:p>
        </p:txBody>
      </p:sp>
      <p:sp>
        <p:nvSpPr>
          <p:cNvPr id="46" name="TextBox 45"/>
          <p:cNvSpPr txBox="1"/>
          <p:nvPr/>
        </p:nvSpPr>
        <p:spPr>
          <a:xfrm>
            <a:off x="2770" y="1530893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</a:t>
            </a:r>
            <a:r>
              <a:rPr lang="en-AU" sz="3200" dirty="0" smtClean="0"/>
              <a:t>Closure</a:t>
            </a:r>
            <a:endParaRPr lang="en-AU" sz="3200" dirty="0"/>
          </a:p>
        </p:txBody>
      </p:sp>
      <p:sp>
        <p:nvSpPr>
          <p:cNvPr id="47" name="TextBox 46"/>
          <p:cNvSpPr txBox="1"/>
          <p:nvPr/>
        </p:nvSpPr>
        <p:spPr>
          <a:xfrm>
            <a:off x="2770" y="5828685"/>
            <a:ext cx="105246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Tiana </a:t>
            </a:r>
            <a:r>
              <a:rPr lang="en-US" sz="2800" dirty="0"/>
              <a:t>eats a sour lolly</a:t>
            </a:r>
            <a:r>
              <a:rPr lang="en-US" sz="2800" dirty="0" smtClean="0"/>
              <a:t>. Describe the stimulus-response in this situation.</a:t>
            </a:r>
          </a:p>
          <a:p>
            <a:endParaRPr lang="en-AU" sz="2800" dirty="0"/>
          </a:p>
        </p:txBody>
      </p:sp>
      <p:sp>
        <p:nvSpPr>
          <p:cNvPr id="49" name="TextBox 48"/>
          <p:cNvSpPr txBox="1"/>
          <p:nvPr/>
        </p:nvSpPr>
        <p:spPr>
          <a:xfrm>
            <a:off x="-4" y="5296559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</a:t>
            </a:r>
            <a:r>
              <a:rPr lang="en-AU" sz="3200" dirty="0" smtClean="0"/>
              <a:t>Closure</a:t>
            </a:r>
            <a:endParaRPr lang="en-AU" sz="3200" dirty="0"/>
          </a:p>
        </p:txBody>
      </p:sp>
      <p:sp>
        <p:nvSpPr>
          <p:cNvPr id="50" name="TextBox 49"/>
          <p:cNvSpPr txBox="1"/>
          <p:nvPr/>
        </p:nvSpPr>
        <p:spPr>
          <a:xfrm>
            <a:off x="-11371" y="2138239"/>
            <a:ext cx="1148293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Match the following sense organs with the stimulus that the receptors detect.</a:t>
            </a:r>
          </a:p>
          <a:p>
            <a:r>
              <a:rPr lang="en-US" sz="2800" dirty="0" smtClean="0"/>
              <a:t>1. Eye			A Pain, pressure, heat, cold</a:t>
            </a:r>
          </a:p>
          <a:p>
            <a:r>
              <a:rPr lang="en-US" sz="2800" dirty="0" smtClean="0"/>
              <a:t>2. Ear			B Light and movement</a:t>
            </a:r>
          </a:p>
          <a:p>
            <a:r>
              <a:rPr lang="en-US" sz="2800" dirty="0" smtClean="0"/>
              <a:t>3. Nose		C Chemicals in food </a:t>
            </a:r>
          </a:p>
          <a:p>
            <a:r>
              <a:rPr lang="en-US" sz="2800" dirty="0" smtClean="0"/>
              <a:t>4. Tongue		D Chemicals in the air</a:t>
            </a:r>
          </a:p>
          <a:p>
            <a:r>
              <a:rPr lang="en-US" sz="2800" dirty="0" smtClean="0"/>
              <a:t>5. Skin		E Vibrations in air particles</a:t>
            </a:r>
          </a:p>
          <a:p>
            <a:endParaRPr lang="en-AU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678537"/>
              </p:ext>
            </p:extLst>
          </p:nvPr>
        </p:nvGraphicFramePr>
        <p:xfrm>
          <a:off x="7257721" y="3430946"/>
          <a:ext cx="4526421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26421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Stimulus-Response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State the stimulus organ/receptor.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response.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518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6" grpId="0" animBg="1"/>
      <p:bldP spid="49" grpId="0" animBg="1"/>
      <p:bldP spid="5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89546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Independent Practice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584775"/>
            <a:ext cx="1211238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Answer the following questions in your book or on your </a:t>
            </a:r>
            <a:r>
              <a:rPr lang="en-AU" sz="2800" smtClean="0"/>
              <a:t>device.</a:t>
            </a:r>
          </a:p>
          <a:p>
            <a:endParaRPr lang="en-AU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Describe the difference between a stimulus and a response.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Give two examples of stimuli outside the body and two within the body.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Complete the table below to summarise the sensory organs and their stimuli.</a:t>
            </a:r>
          </a:p>
          <a:p>
            <a:endParaRPr lang="en-AU" sz="2800" dirty="0" smtClean="0"/>
          </a:p>
          <a:p>
            <a:pPr marL="514350" indent="-514350">
              <a:buFont typeface="+mj-lt"/>
              <a:buAutoNum type="arabicPeriod"/>
            </a:pPr>
            <a:endParaRPr lang="en-AU" sz="2800" dirty="0" smtClean="0"/>
          </a:p>
          <a:p>
            <a:pPr marL="514350" indent="-514350">
              <a:buFont typeface="+mj-lt"/>
              <a:buAutoNum type="arabicPeriod"/>
            </a:pPr>
            <a:endParaRPr lang="en-AU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131027" y="3980809"/>
            <a:ext cx="1123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Marigold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28288" y="3980809"/>
            <a:ext cx="1071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Rafflesia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1027" y="4577161"/>
            <a:ext cx="15972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Trumpet Vine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82859" y="4469605"/>
            <a:ext cx="875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Cactus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88319" y="4496053"/>
            <a:ext cx="1018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Jasmine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10208" y="4577161"/>
            <a:ext cx="1410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Bottlebrush</a:t>
            </a:r>
            <a:endParaRPr lang="en-AU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538494"/>
              </p:ext>
            </p:extLst>
          </p:nvPr>
        </p:nvGraphicFramePr>
        <p:xfrm>
          <a:off x="1728324" y="3000022"/>
          <a:ext cx="8340548" cy="2494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5137"/>
                <a:gridCol w="2085137"/>
                <a:gridCol w="2085137"/>
                <a:gridCol w="208513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>
                          <a:solidFill>
                            <a:sysClr val="windowText" lastClr="000000"/>
                          </a:solidFill>
                        </a:rPr>
                        <a:t>Sensory Organ</a:t>
                      </a:r>
                      <a:endParaRPr lang="en-AU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>
                          <a:solidFill>
                            <a:sysClr val="windowText" lastClr="000000"/>
                          </a:solidFill>
                        </a:rPr>
                        <a:t>Stimulus</a:t>
                      </a:r>
                      <a:endParaRPr lang="en-AU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>
                          <a:solidFill>
                            <a:sysClr val="windowText" lastClr="000000"/>
                          </a:solidFill>
                        </a:rPr>
                        <a:t>Receptor</a:t>
                      </a:r>
                      <a:r>
                        <a:rPr lang="en-AU" baseline="0" dirty="0" smtClean="0">
                          <a:solidFill>
                            <a:sysClr val="windowText" lastClr="000000"/>
                          </a:solidFill>
                        </a:rPr>
                        <a:t> Type</a:t>
                      </a:r>
                      <a:endParaRPr lang="en-AU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>
                          <a:solidFill>
                            <a:sysClr val="windowText" lastClr="000000"/>
                          </a:solidFill>
                        </a:rPr>
                        <a:t>Example of Stimulus - Response</a:t>
                      </a:r>
                      <a:endParaRPr lang="en-AU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861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143974" cy="523220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2800" dirty="0" smtClean="0"/>
              <a:t>Daily Review</a:t>
            </a:r>
            <a:endParaRPr lang="en-AU" sz="28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1781123"/>
            <a:ext cx="8070785" cy="301610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M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ove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to find the resources they need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R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espond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to changes in their environment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G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row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as they get older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R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eproduce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to make new individuals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E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xcrete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waste products from their bodies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E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xchange gases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with their environment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N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utrition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from food and water</a:t>
            </a:r>
            <a:endParaRPr lang="en-AU" sz="28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732983"/>
            <a:ext cx="94692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AU" sz="2800" dirty="0" smtClean="0"/>
              <a:t>All </a:t>
            </a:r>
            <a:r>
              <a:rPr lang="en-AU" sz="2800" b="1" dirty="0"/>
              <a:t>living things </a:t>
            </a:r>
            <a:r>
              <a:rPr lang="en-AU" sz="2800" dirty="0"/>
              <a:t>have 7 characteristics in common.</a:t>
            </a:r>
          </a:p>
          <a:p>
            <a:pPr>
              <a:spcAft>
                <a:spcPts val="1200"/>
              </a:spcAft>
            </a:pPr>
            <a:r>
              <a:rPr lang="en-AU" sz="2800" dirty="0"/>
              <a:t>They can be remembered by using the acronym </a:t>
            </a:r>
            <a:r>
              <a:rPr lang="en-AU" sz="2800" b="1" dirty="0"/>
              <a:t>MR </a:t>
            </a:r>
            <a:r>
              <a:rPr lang="en-AU" sz="2800" b="1" dirty="0" smtClean="0"/>
              <a:t>GREEN</a:t>
            </a:r>
            <a:endParaRPr lang="en-AU" sz="2800" b="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330" y="2070438"/>
            <a:ext cx="2460925" cy="1637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969047" y="3873902"/>
            <a:ext cx="495140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On your whiteboards, write down which characteristics the </a:t>
            </a:r>
            <a:r>
              <a:rPr lang="en-AU" sz="2800" dirty="0"/>
              <a:t>crocodile </a:t>
            </a:r>
            <a:r>
              <a:rPr lang="en-AU" sz="2800" dirty="0" smtClean="0"/>
              <a:t>shows. </a:t>
            </a:r>
            <a:br>
              <a:rPr lang="en-AU" sz="2800" dirty="0" smtClean="0"/>
            </a:br>
            <a:r>
              <a:rPr lang="en-AU" sz="2800" dirty="0" smtClean="0"/>
              <a:t>Is </a:t>
            </a:r>
            <a:r>
              <a:rPr lang="en-AU" sz="2800" dirty="0"/>
              <a:t>it </a:t>
            </a:r>
            <a:r>
              <a:rPr lang="en-AU" sz="2800" dirty="0" smtClean="0"/>
              <a:t>a living thing?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50821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89546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Independent Practice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584775"/>
            <a:ext cx="121123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Complete the Testing Your Senses worksheet on your device or a paper copy.</a:t>
            </a:r>
            <a:endParaRPr lang="en-AU" sz="2800" i="1" dirty="0"/>
          </a:p>
        </p:txBody>
      </p:sp>
      <p:sp>
        <p:nvSpPr>
          <p:cNvPr id="2" name="TextBox 1"/>
          <p:cNvSpPr txBox="1"/>
          <p:nvPr/>
        </p:nvSpPr>
        <p:spPr>
          <a:xfrm>
            <a:off x="131027" y="3980809"/>
            <a:ext cx="1123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Marigold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28288" y="3980809"/>
            <a:ext cx="1071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Rafflesia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1027" y="4577161"/>
            <a:ext cx="15972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Trumpet Vine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82859" y="4469605"/>
            <a:ext cx="875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Cactus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88319" y="4496053"/>
            <a:ext cx="1018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Jasmine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10208" y="4577161"/>
            <a:ext cx="1410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Bottlebrush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11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143974" cy="523220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2800" dirty="0" smtClean="0"/>
              <a:t>Daily Review</a:t>
            </a:r>
            <a:endParaRPr lang="en-AU" sz="28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1781123"/>
            <a:ext cx="8070785" cy="301610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M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ove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to find the resources they need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R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espond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to changes in their environment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G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row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as they get older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R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eproduce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to make new individuals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E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xcrete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waste products from their bodies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E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xchange gases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with their environment</a:t>
            </a:r>
          </a:p>
          <a:p>
            <a:pPr>
              <a:lnSpc>
                <a:spcPct val="150000"/>
              </a:lnSpc>
            </a:pPr>
            <a:r>
              <a:rPr lang="en-AU" sz="2800" b="1" u="sng" dirty="0" smtClean="0">
                <a:latin typeface="+mn-lt"/>
                <a:cs typeface="Arial" panose="020B0604020202020204" pitchFamily="34" charset="0"/>
              </a:rPr>
              <a:t>N</a:t>
            </a:r>
            <a:r>
              <a:rPr lang="en-AU" sz="2800" u="sng" dirty="0" smtClean="0">
                <a:latin typeface="+mn-lt"/>
                <a:cs typeface="Arial" panose="020B0604020202020204" pitchFamily="34" charset="0"/>
              </a:rPr>
              <a:t>utrition</a:t>
            </a:r>
            <a:r>
              <a:rPr lang="en-AU" sz="2800" dirty="0" smtClean="0">
                <a:latin typeface="+mn-lt"/>
                <a:cs typeface="Arial" panose="020B0604020202020204" pitchFamily="34" charset="0"/>
              </a:rPr>
              <a:t> from food and water</a:t>
            </a:r>
            <a:endParaRPr lang="en-AU" sz="28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732983"/>
            <a:ext cx="94692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AU" sz="2800" dirty="0" smtClean="0"/>
              <a:t>All </a:t>
            </a:r>
            <a:r>
              <a:rPr lang="en-AU" sz="2800" b="1" dirty="0"/>
              <a:t>living things </a:t>
            </a:r>
            <a:r>
              <a:rPr lang="en-AU" sz="2800" dirty="0"/>
              <a:t>have 7 characteristics in common.</a:t>
            </a:r>
          </a:p>
          <a:p>
            <a:pPr>
              <a:spcAft>
                <a:spcPts val="1200"/>
              </a:spcAft>
            </a:pPr>
            <a:r>
              <a:rPr lang="en-AU" sz="2800" dirty="0"/>
              <a:t>They can be remembered by using the acronym </a:t>
            </a:r>
            <a:r>
              <a:rPr lang="en-AU" sz="2800" b="1" dirty="0"/>
              <a:t>MR </a:t>
            </a:r>
            <a:r>
              <a:rPr lang="en-AU" sz="2800" b="1" dirty="0" smtClean="0"/>
              <a:t>GREEN</a:t>
            </a:r>
            <a:endParaRPr lang="en-AU" sz="2800" b="1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/>
          <a:srcRect l="3494" t="16480" r="13193" b="7765"/>
          <a:stretch/>
        </p:blipFill>
        <p:spPr>
          <a:xfrm>
            <a:off x="6744034" y="4148576"/>
            <a:ext cx="4485321" cy="229441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010400" y="2086836"/>
            <a:ext cx="452766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sz="2800" dirty="0" smtClean="0"/>
              <a:t>On your whiteboards, write down which </a:t>
            </a:r>
            <a:r>
              <a:rPr lang="en-AU" sz="2800" dirty="0"/>
              <a:t>characteristics </a:t>
            </a:r>
            <a:r>
              <a:rPr lang="en-AU" sz="2800" dirty="0" smtClean="0"/>
              <a:t>the </a:t>
            </a:r>
            <a:r>
              <a:rPr lang="en-AU" sz="2800" dirty="0"/>
              <a:t>robotic dinosaur </a:t>
            </a:r>
            <a:r>
              <a:rPr lang="en-AU" sz="2800" dirty="0" smtClean="0"/>
              <a:t>shows. </a:t>
            </a:r>
            <a:br>
              <a:rPr lang="en-AU" sz="2800" dirty="0" smtClean="0"/>
            </a:br>
            <a:r>
              <a:rPr lang="en-AU" sz="2800" dirty="0" smtClean="0"/>
              <a:t>Is </a:t>
            </a:r>
            <a:r>
              <a:rPr lang="en-AU" sz="2800" dirty="0"/>
              <a:t>it </a:t>
            </a:r>
            <a:r>
              <a:rPr lang="en-AU" sz="2800" dirty="0" smtClean="0"/>
              <a:t>a living thing?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424997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rgbClr val="00B050"/>
            </a:solidFill>
          </a:ln>
        </p:spPr>
        <p:txBody>
          <a:bodyPr anchor="ctr"/>
          <a:lstStyle/>
          <a:p>
            <a:r>
              <a:rPr lang="en-AU" dirty="0" smtClean="0"/>
              <a:t>Responding to Change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590904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</a:t>
            </a:r>
            <a:r>
              <a:rPr lang="en-AU" sz="3200" dirty="0" smtClean="0"/>
              <a:t>Objectives</a:t>
            </a:r>
            <a:endParaRPr lang="en-AU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0" y="2623210"/>
            <a:ext cx="449854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86282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-1" y="732983"/>
            <a:ext cx="91720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>
              <a:buAutoNum type="arabicPeriod"/>
            </a:pPr>
            <a:r>
              <a:rPr lang="en-AU" sz="2800" dirty="0" smtClean="0"/>
              <a:t>Define the terms </a:t>
            </a:r>
            <a:r>
              <a:rPr lang="en-AU" sz="2800" dirty="0"/>
              <a:t>stimulus </a:t>
            </a:r>
            <a:r>
              <a:rPr lang="en-AU" sz="2800" dirty="0" smtClean="0"/>
              <a:t>and receptor within the context of the body.</a:t>
            </a:r>
          </a:p>
          <a:p>
            <a:pPr marL="514350" lvl="0" indent="-514350">
              <a:buAutoNum type="arabicPeriod"/>
            </a:pPr>
            <a:r>
              <a:rPr lang="en-AU" sz="2800" dirty="0" smtClean="0"/>
              <a:t>Describe examples </a:t>
            </a:r>
            <a:r>
              <a:rPr lang="en-AU" sz="2800" dirty="0"/>
              <a:t>of stimulus-response for each sense </a:t>
            </a:r>
            <a:r>
              <a:rPr lang="en-AU" sz="2800" dirty="0" smtClean="0"/>
              <a:t>organ.</a:t>
            </a:r>
            <a:endParaRPr lang="en-AU" sz="2800" dirty="0"/>
          </a:p>
        </p:txBody>
      </p:sp>
      <p:sp>
        <p:nvSpPr>
          <p:cNvPr id="18" name="Rectangle 17"/>
          <p:cNvSpPr/>
          <p:nvPr/>
        </p:nvSpPr>
        <p:spPr>
          <a:xfrm>
            <a:off x="-1" y="3207985"/>
            <a:ext cx="117874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Our bodies regularly respond to changes without consciously acknowledging it.</a:t>
            </a:r>
          </a:p>
          <a:p>
            <a:r>
              <a:rPr lang="en-AU" sz="2800" dirty="0" smtClean="0"/>
              <a:t>Think, Pair, Share: </a:t>
            </a:r>
          </a:p>
          <a:p>
            <a:r>
              <a:rPr lang="en-AU" sz="2800" dirty="0" smtClean="0"/>
              <a:t>How do you know when you’re hungry or thirsty?</a:t>
            </a:r>
          </a:p>
        </p:txBody>
      </p:sp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18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Stimuli and Receptors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stimulus is any information that the body receives, causing a response.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They can be changes in our environment or changes within the body, e.g. a hot day or low blood sugar.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receptor is a structure that detects a stimulus or change in the normal functioning of the body, and sends information to the brain.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926297"/>
              </p:ext>
            </p:extLst>
          </p:nvPr>
        </p:nvGraphicFramePr>
        <p:xfrm>
          <a:off x="9500499" y="153750"/>
          <a:ext cx="2463077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a stimulus?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5336666"/>
              </p:ext>
            </p:extLst>
          </p:nvPr>
        </p:nvGraphicFramePr>
        <p:xfrm>
          <a:off x="9523077" y="1019186"/>
          <a:ext cx="2463077" cy="21031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Think, Pair, Share: List</a:t>
                      </a:r>
                      <a:r>
                        <a:rPr lang="en-AU" baseline="0" dirty="0" smtClean="0"/>
                        <a:t> two examples of a change in the </a:t>
                      </a:r>
                      <a:r>
                        <a:rPr lang="en-AU" b="1" baseline="0" dirty="0" smtClean="0"/>
                        <a:t>environment</a:t>
                      </a:r>
                      <a:r>
                        <a:rPr lang="en-AU" baseline="0" dirty="0" smtClean="0"/>
                        <a:t> to which our bodies would respond.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3914421"/>
              </p:ext>
            </p:extLst>
          </p:nvPr>
        </p:nvGraphicFramePr>
        <p:xfrm>
          <a:off x="9539703" y="5232210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4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How are stimuli and receptors related to one another?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757288"/>
              </p:ext>
            </p:extLst>
          </p:nvPr>
        </p:nvGraphicFramePr>
        <p:xfrm>
          <a:off x="9520307" y="3249764"/>
          <a:ext cx="2463077" cy="1828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Think, Pair, Share: List</a:t>
                      </a:r>
                      <a:r>
                        <a:rPr lang="en-AU" baseline="0" dirty="0" smtClean="0"/>
                        <a:t> two examples of a change </a:t>
                      </a:r>
                      <a:r>
                        <a:rPr lang="en-AU" b="1" baseline="0" dirty="0" smtClean="0"/>
                        <a:t>within</a:t>
                      </a:r>
                      <a:r>
                        <a:rPr lang="en-AU" baseline="0" dirty="0" smtClean="0"/>
                        <a:t> our bodies which would cause a response.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9572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Sense Organs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Humans have five main senses: sight, hearing, taste, smell, and touch.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sense organs (eyes, ears, tongue, nose, and skin) are highly specialised to receive stimuli from the environment.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204307"/>
              </p:ext>
            </p:extLst>
          </p:nvPr>
        </p:nvGraphicFramePr>
        <p:xfrm>
          <a:off x="9539294" y="148208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are the five sense organs?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288805"/>
              </p:ext>
            </p:extLst>
          </p:nvPr>
        </p:nvGraphicFramePr>
        <p:xfrm>
          <a:off x="9523076" y="1320938"/>
          <a:ext cx="2463077" cy="1828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Think, pair, share: Describe a stimulus from the environment that the nose would respond to.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506150"/>
              </p:ext>
            </p:extLst>
          </p:nvPr>
        </p:nvGraphicFramePr>
        <p:xfrm>
          <a:off x="9536929" y="3329846"/>
          <a:ext cx="2463077" cy="1828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Think, pair, share: Do sense organs detect internal or external stimuli? Explain your choice.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874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Sight occurs when photoreceptor cells at the back of the eye transform light into nerve signals for the brain.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brain interprets this information, telling us what we are seeing.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4995000"/>
              </p:ext>
            </p:extLst>
          </p:nvPr>
        </p:nvGraphicFramePr>
        <p:xfrm>
          <a:off x="9523075" y="161015"/>
          <a:ext cx="2463077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How does sight occur?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514377"/>
              </p:ext>
            </p:extLst>
          </p:nvPr>
        </p:nvGraphicFramePr>
        <p:xfrm>
          <a:off x="9523074" y="1004616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Think,</a:t>
                      </a:r>
                      <a:r>
                        <a:rPr lang="en-AU" baseline="0" dirty="0" smtClean="0"/>
                        <a:t> pair, share: Name a situation to which our eyes would respond.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7378" t="20562" r="29827" b="20990"/>
          <a:stretch/>
        </p:blipFill>
        <p:spPr>
          <a:xfrm>
            <a:off x="5353397" y="2646208"/>
            <a:ext cx="3480262" cy="413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78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Hearing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Sounds cause the particles in the air to vibrate.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movement of air particles causes the eardrum to vibrate, sending information through mechanoreceptors in the ear and into the brain.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3519" t="22220" r="11271" b="17422"/>
          <a:stretch/>
        </p:blipFill>
        <p:spPr>
          <a:xfrm>
            <a:off x="974448" y="3009207"/>
            <a:ext cx="5034606" cy="3106660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1342024"/>
              </p:ext>
            </p:extLst>
          </p:nvPr>
        </p:nvGraphicFramePr>
        <p:xfrm>
          <a:off x="9523075" y="161015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causes the eardrum to vibrate?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117207"/>
              </p:ext>
            </p:extLst>
          </p:nvPr>
        </p:nvGraphicFramePr>
        <p:xfrm>
          <a:off x="9523074" y="1276166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Think,</a:t>
                      </a:r>
                      <a:r>
                        <a:rPr lang="en-AU" baseline="0" dirty="0" smtClean="0"/>
                        <a:t> pair, share: Name a situation to which our ears would respond.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117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35648</TotalTime>
  <Words>1248</Words>
  <Application>Microsoft Office PowerPoint</Application>
  <PresentationFormat>Widescreen</PresentationFormat>
  <Paragraphs>192</Paragraphs>
  <Slides>20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Responding to Change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Microsoft account</cp:lastModifiedBy>
  <cp:revision>680</cp:revision>
  <dcterms:created xsi:type="dcterms:W3CDTF">2017-01-28T08:32:28Z</dcterms:created>
  <dcterms:modified xsi:type="dcterms:W3CDTF">2020-03-04T00:03:28Z</dcterms:modified>
</cp:coreProperties>
</file>

<file path=docProps/thumbnail.jpeg>
</file>